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591" r:id="rId1"/>
  </p:sldMasterIdLst>
  <p:notesMasterIdLst>
    <p:notesMasterId r:id="rId19"/>
  </p:notesMasterIdLst>
  <p:sldIdLst>
    <p:sldId id="256" r:id="rId2"/>
    <p:sldId id="257" r:id="rId3"/>
    <p:sldId id="262" r:id="rId4"/>
    <p:sldId id="258" r:id="rId5"/>
    <p:sldId id="259" r:id="rId6"/>
    <p:sldId id="260" r:id="rId7"/>
    <p:sldId id="261"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05"/>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0D9CC51-CD96-514B-A0CE-1542E2D59AD4}" type="datetimeFigureOut">
              <a:rPr lang="it-IT" smtClean="0"/>
              <a:t>15/11/17</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411798-740A-0341-9787-F9F86B2C8606}" type="slidenum">
              <a:rPr lang="it-IT" smtClean="0"/>
              <a:t>‹n.›</a:t>
            </a:fld>
            <a:endParaRPr lang="it-IT"/>
          </a:p>
        </p:txBody>
      </p:sp>
    </p:spTree>
    <p:extLst>
      <p:ext uri="{BB962C8B-B14F-4D97-AF65-F5344CB8AC3E}">
        <p14:creationId xmlns:p14="http://schemas.microsoft.com/office/powerpoint/2010/main" val="426951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dirty="0">
              <a:solidFill>
                <a:schemeClr val="tx1"/>
              </a:solidFill>
            </a:endParaRPr>
          </a:p>
        </p:txBody>
      </p:sp>
      <p:sp>
        <p:nvSpPr>
          <p:cNvPr id="4" name="Segnaposto numero diapositiva 3"/>
          <p:cNvSpPr>
            <a:spLocks noGrp="1"/>
          </p:cNvSpPr>
          <p:nvPr>
            <p:ph type="sldNum" sz="quarter" idx="10"/>
          </p:nvPr>
        </p:nvSpPr>
        <p:spPr/>
        <p:txBody>
          <a:bodyPr/>
          <a:lstStyle/>
          <a:p>
            <a:fld id="{35411798-740A-0341-9787-F9F86B2C8606}" type="slidenum">
              <a:rPr lang="it-IT" smtClean="0"/>
              <a:t>5</a:t>
            </a:fld>
            <a:endParaRPr lang="it-IT"/>
          </a:p>
        </p:txBody>
      </p:sp>
    </p:spTree>
    <p:extLst>
      <p:ext uri="{BB962C8B-B14F-4D97-AF65-F5344CB8AC3E}">
        <p14:creationId xmlns:p14="http://schemas.microsoft.com/office/powerpoint/2010/main" val="1661230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35411798-740A-0341-9787-F9F86B2C8606}" type="slidenum">
              <a:rPr lang="it-IT" smtClean="0"/>
              <a:t>11</a:t>
            </a:fld>
            <a:endParaRPr lang="it-IT"/>
          </a:p>
        </p:txBody>
      </p:sp>
    </p:spTree>
    <p:extLst>
      <p:ext uri="{BB962C8B-B14F-4D97-AF65-F5344CB8AC3E}">
        <p14:creationId xmlns:p14="http://schemas.microsoft.com/office/powerpoint/2010/main" val="88040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it-IT" smtClean="0"/>
              <a:t>Fare clic per modificare stile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extLst mod="1">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stile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gli stili del testo dello schema</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it-IT" smtClean="0"/>
              <a:t>Fare clic per modificare stile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it-IT" smtClean="0"/>
              <a:t>Fare clic per modificare stile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smtClean="0"/>
              <a:t>Fare clic per modificare gli stili del testo dello schema</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Vertical Text Placeholder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it-IT" smtClean="0"/>
              <a:t>Fare clic per modificare stile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extLst mod="1">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it-IT" smtClean="0"/>
              <a:t>Fare clic per modificare stile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Date Placeholder 3"/>
          <p:cNvSpPr>
            <a:spLocks noGrp="1"/>
          </p:cNvSpPr>
          <p:nvPr>
            <p:ph type="dt" sz="half" idx="10"/>
          </p:nvPr>
        </p:nvSpPr>
        <p:spPr/>
        <p:txBody>
          <a:bodyPr/>
          <a:lstStyle/>
          <a:p>
            <a:fld id="{C5D341DC-D621-A249-BAF2-3493DC65FE15}" type="datetimeFigureOut">
              <a:rPr lang="it-IT" smtClean="0"/>
              <a:t>15/11/17</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extLst mod="1">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stile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C5D341DC-D621-A249-BAF2-3493DC65FE15}" type="datetimeFigureOut">
              <a:rPr lang="it-IT" smtClean="0"/>
              <a:t>15/11/17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extLst mod="1">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smtClean="0"/>
              <a:t>Fare clic per modificare stile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C5D341DC-D621-A249-BAF2-3493DC65FE15}" type="datetimeFigureOut">
              <a:rPr lang="it-IT" smtClean="0"/>
              <a:t>15/11/17</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extLst mod="1">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it-IT" smtClean="0"/>
              <a:t>Fare clic per modificare stile</a:t>
            </a:r>
            <a:endParaRPr lang="en-US" dirty="0"/>
          </a:p>
        </p:txBody>
      </p:sp>
      <p:sp>
        <p:nvSpPr>
          <p:cNvPr id="3" name="Date Placeholder 2"/>
          <p:cNvSpPr>
            <a:spLocks noGrp="1"/>
          </p:cNvSpPr>
          <p:nvPr>
            <p:ph type="dt" sz="half" idx="10"/>
          </p:nvPr>
        </p:nvSpPr>
        <p:spPr/>
        <p:txBody>
          <a:bodyPr/>
          <a:lstStyle/>
          <a:p>
            <a:fld id="{C5D341DC-D621-A249-BAF2-3493DC65FE15}" type="datetimeFigureOut">
              <a:rPr lang="it-IT" smtClean="0"/>
              <a:t>15/11/17</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D341DC-D621-A249-BAF2-3493DC65FE15}" type="datetimeFigureOut">
              <a:rPr lang="it-IT" smtClean="0"/>
              <a:t>15/11/17</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extLst mod="1">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it-IT" smtClean="0"/>
              <a:t>Fare clic per modificare stile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it-IT" smtClean="0"/>
              <a:t>Fare clic per modificare gli stili del testo dello schema</a:t>
            </a:r>
          </a:p>
        </p:txBody>
      </p:sp>
      <p:sp>
        <p:nvSpPr>
          <p:cNvPr id="5" name="Date Placeholder 4"/>
          <p:cNvSpPr>
            <a:spLocks noGrp="1"/>
          </p:cNvSpPr>
          <p:nvPr>
            <p:ph type="dt" sz="half" idx="10"/>
          </p:nvPr>
        </p:nvSpPr>
        <p:spPr/>
        <p:txBody>
          <a:bodyPr/>
          <a:lstStyle/>
          <a:p>
            <a:fld id="{C5D341DC-D621-A249-BAF2-3493DC65FE15}" type="datetimeFigureOut">
              <a:rPr lang="it-IT" smtClean="0"/>
              <a:t>15/11/17</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0C061F34-DCD3-3245-9C47-2A44F1036E5C}" type="slidenum">
              <a:rPr lang="it-IT" smtClean="0"/>
              <a:t>‹n.›</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extLst mod="1">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it-IT" smtClean="0"/>
              <a:t>Fare clic per modificare stile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smtClean="0"/>
              <a:t>Trascinare l'immagine su un segnaposto o fare clic sull'icona per aggiungerla</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C061F34-DCD3-3245-9C47-2A44F1036E5C}" type="slidenum">
              <a:rPr lang="it-IT" smtClean="0"/>
              <a:t>‹n.›</a:t>
            </a:fld>
            <a:endParaRPr lang="it-IT"/>
          </a:p>
        </p:txBody>
      </p:sp>
      <p:sp>
        <p:nvSpPr>
          <p:cNvPr id="5" name="Date Placeholder 4"/>
          <p:cNvSpPr>
            <a:spLocks noGrp="1"/>
          </p:cNvSpPr>
          <p:nvPr>
            <p:ph type="dt" sz="half" idx="10"/>
          </p:nvPr>
        </p:nvSpPr>
        <p:spPr/>
        <p:txBody>
          <a:bodyPr/>
          <a:lstStyle/>
          <a:p>
            <a:fld id="{C5D341DC-D621-A249-BAF2-3493DC65FE15}" type="datetimeFigureOut">
              <a:rPr lang="it-IT" smtClean="0"/>
              <a:t>15/11/17</a:t>
            </a:fld>
            <a:endParaRPr lang="it-IT"/>
          </a:p>
        </p:txBody>
      </p:sp>
    </p:spTree>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it-IT" smtClean="0"/>
              <a:t>Fare clic per modificare stile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5D341DC-D621-A249-BAF2-3493DC65FE15}" type="datetimeFigureOut">
              <a:rPr lang="it-IT" smtClean="0"/>
              <a:t>15/11/17</a:t>
            </a:fld>
            <a:endParaRPr lang="it-IT"/>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C061F34-DCD3-3245-9C47-2A44F1036E5C}" type="slidenum">
              <a:rPr lang="it-IT" smtClean="0"/>
              <a:t>‹n.›</a:t>
            </a:fld>
            <a:endParaRPr lang="it-IT"/>
          </a:p>
        </p:txBody>
      </p:sp>
    </p:spTree>
    <p:extLst>
      <p:ext uri="{BB962C8B-B14F-4D97-AF65-F5344CB8AC3E}">
        <p14:creationId xmlns:p14="http://schemas.microsoft.com/office/powerpoint/2010/main" val="2071510640"/>
      </p:ext>
    </p:extLst>
  </p:cSld>
  <p:clrMap bg1="lt1" tx1="dk1" bg2="lt2" tx2="dk2" accent1="accent1" accent2="accent2" accent3="accent3" accent4="accent4" accent5="accent5" accent6="accent6" hlink="hlink" folHlink="folHlink"/>
  <p:sldLayoutIdLst>
    <p:sldLayoutId id="2147484592" r:id="rId1"/>
    <p:sldLayoutId id="2147484593" r:id="rId2"/>
    <p:sldLayoutId id="2147484594" r:id="rId3"/>
    <p:sldLayoutId id="2147484595" r:id="rId4"/>
    <p:sldLayoutId id="2147484596" r:id="rId5"/>
    <p:sldLayoutId id="2147484597" r:id="rId6"/>
    <p:sldLayoutId id="2147484598" r:id="rId7"/>
    <p:sldLayoutId id="2147484599" r:id="rId8"/>
    <p:sldLayoutId id="2147484600" r:id="rId9"/>
    <p:sldLayoutId id="2147484601" r:id="rId10"/>
    <p:sldLayoutId id="2147484602" r:id="rId11"/>
    <p:sldLayoutId id="2147484603" r:id="rId12"/>
    <p:sldLayoutId id="2147484604" r:id="rId13"/>
    <p:sldLayoutId id="2147484605" r:id="rId14"/>
    <p:sldLayoutId id="2147484606" r:id="rId15"/>
    <p:sldLayoutId id="2147484607" r:id="rId16"/>
  </p:sldLayoutIdLst>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599"/>
            <a:ext cx="8511654" cy="1471399"/>
          </a:xfrm>
        </p:spPr>
        <p:txBody>
          <a:bodyPr>
            <a:normAutofit fontScale="90000"/>
          </a:bodyPr>
          <a:lstStyle/>
          <a:p>
            <a:pPr algn="ctr"/>
            <a:r>
              <a:rPr lang="it-IT" sz="3200" dirty="0" smtClean="0"/>
              <a:t>Legge Gelli  </a:t>
            </a:r>
            <a:r>
              <a:rPr lang="it-IT" sz="2700" dirty="0" smtClean="0"/>
              <a:t/>
            </a:r>
            <a:br>
              <a:rPr lang="it-IT" sz="2700" dirty="0" smtClean="0"/>
            </a:br>
            <a:r>
              <a:rPr lang="it-IT" sz="2000" dirty="0">
                <a:solidFill>
                  <a:schemeClr val="tx1"/>
                </a:solidFill>
              </a:rPr>
              <a:t>L</a:t>
            </a:r>
            <a:r>
              <a:rPr lang="it-IT" sz="2000" dirty="0" smtClean="0">
                <a:solidFill>
                  <a:schemeClr val="tx1"/>
                </a:solidFill>
              </a:rPr>
              <a:t>egge </a:t>
            </a:r>
            <a:r>
              <a:rPr lang="it-IT" sz="2000" dirty="0">
                <a:solidFill>
                  <a:schemeClr val="tx1"/>
                </a:solidFill>
              </a:rPr>
              <a:t>8 marzo 2017 n. 24 recante "</a:t>
            </a:r>
            <a:r>
              <a:rPr lang="it-IT" sz="2000" i="1" dirty="0">
                <a:solidFill>
                  <a:schemeClr val="tx1"/>
                </a:solidFill>
              </a:rPr>
              <a:t>Disposizioni in materia di sicurezza delle cure e della persona assistita, nonché in materia di responsabilità professionale degli esercenti le professioni sanitarie</a:t>
            </a:r>
            <a:r>
              <a:rPr lang="it-IT" sz="2000" dirty="0">
                <a:solidFill>
                  <a:schemeClr val="tx1"/>
                </a:solidFill>
              </a:rPr>
              <a:t>"</a:t>
            </a:r>
            <a:r>
              <a:rPr lang="it-IT" sz="2000" dirty="0"/>
              <a:t/>
            </a:r>
            <a:br>
              <a:rPr lang="it-IT" sz="2000" dirty="0"/>
            </a:br>
            <a:endParaRPr lang="it-IT" sz="2000" dirty="0"/>
          </a:p>
        </p:txBody>
      </p:sp>
      <p:pic>
        <p:nvPicPr>
          <p:cNvPr id="10" name="Segnaposto contenuto 9"/>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63578" y="2080998"/>
            <a:ext cx="8511654" cy="3630612"/>
          </a:xfrm>
        </p:spPr>
      </p:pic>
    </p:spTree>
    <p:extLst>
      <p:ext uri="{BB962C8B-B14F-4D97-AF65-F5344CB8AC3E}">
        <p14:creationId xmlns:p14="http://schemas.microsoft.com/office/powerpoint/2010/main" val="355699392"/>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Aspetti rilevanti dell’art. 590 </a:t>
            </a:r>
            <a:r>
              <a:rPr lang="it-IT" dirty="0" err="1" smtClean="0"/>
              <a:t>sexies</a:t>
            </a:r>
            <a:r>
              <a:rPr lang="it-IT" dirty="0" smtClean="0"/>
              <a:t> comma 1</a:t>
            </a:r>
            <a:endParaRPr lang="it-IT" dirty="0"/>
          </a:p>
        </p:txBody>
      </p:sp>
      <p:sp>
        <p:nvSpPr>
          <p:cNvPr id="11" name="Segnaposto contenuto 10"/>
          <p:cNvSpPr>
            <a:spLocks noGrp="1"/>
          </p:cNvSpPr>
          <p:nvPr>
            <p:ph idx="1"/>
          </p:nvPr>
        </p:nvSpPr>
        <p:spPr/>
        <p:txBody>
          <a:bodyPr>
            <a:normAutofit/>
          </a:bodyPr>
          <a:lstStyle/>
          <a:p>
            <a:r>
              <a:rPr lang="it-IT" dirty="0" smtClean="0"/>
              <a:t>Tale articolo non opera distinzioni generali di colpa, nello specifico tra colpa grave e colpa lieve</a:t>
            </a:r>
          </a:p>
          <a:p>
            <a:r>
              <a:rPr lang="it-IT" dirty="0" smtClean="0"/>
              <a:t>Il medico, secondo la Legge Gelli, anche in caso di colpa grave, può risultare non punibile</a:t>
            </a:r>
          </a:p>
          <a:p>
            <a:r>
              <a:rPr lang="it-IT" dirty="0" smtClean="0"/>
              <a:t>L’intento è quello di rendere più agevole il lavoro del giudice, nel graduare la colpa in ipotesi delittuose commesse dagli esercenti le professioni sanitarie</a:t>
            </a:r>
          </a:p>
        </p:txBody>
      </p:sp>
    </p:spTree>
    <p:extLst>
      <p:ext uri="{BB962C8B-B14F-4D97-AF65-F5344CB8AC3E}">
        <p14:creationId xmlns:p14="http://schemas.microsoft.com/office/powerpoint/2010/main" val="917833647"/>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Aspetti rilevanti dell’art. 590 </a:t>
            </a:r>
            <a:r>
              <a:rPr lang="it-IT" dirty="0" err="1" smtClean="0"/>
              <a:t>sexies</a:t>
            </a:r>
            <a:r>
              <a:rPr lang="it-IT" dirty="0" smtClean="0"/>
              <a:t> comma 2</a:t>
            </a:r>
            <a:endParaRPr lang="it-IT" dirty="0"/>
          </a:p>
        </p:txBody>
      </p:sp>
      <p:sp>
        <p:nvSpPr>
          <p:cNvPr id="3" name="Segnaposto contenuto 2"/>
          <p:cNvSpPr>
            <a:spLocks noGrp="1"/>
          </p:cNvSpPr>
          <p:nvPr>
            <p:ph idx="1"/>
          </p:nvPr>
        </p:nvSpPr>
        <p:spPr>
          <a:xfrm>
            <a:off x="677334" y="2160589"/>
            <a:ext cx="9036682" cy="4697411"/>
          </a:xfrm>
        </p:spPr>
        <p:txBody>
          <a:bodyPr/>
          <a:lstStyle/>
          <a:p>
            <a:r>
              <a:rPr lang="it-IT" dirty="0"/>
              <a:t>Al secondo comma vi è l’esimente speciale della responsabilità dell’esercente la professione sanitaria e sancisce a chiare lettere, la non punibilità del medico che abbia commesso i fatti di cui agli artt. 589 (omicidio colposo) e 590 c.p. (lesioni personali), a causa di imperizia, qualora abbia osservato le raccomandazioni previste dalla linee guida</a:t>
            </a:r>
          </a:p>
          <a:p>
            <a:r>
              <a:rPr lang="it-IT" dirty="0"/>
              <a:t>L’esimente riguarda esclusivamente </a:t>
            </a:r>
            <a:r>
              <a:rPr lang="it-IT" dirty="0" smtClean="0"/>
              <a:t>l’imperizia, non già </a:t>
            </a:r>
            <a:r>
              <a:rPr lang="it-IT" dirty="0"/>
              <a:t>la negligenza e l’imprudenza, in presenza delle quali il medico non può </a:t>
            </a:r>
            <a:r>
              <a:rPr lang="it-IT" dirty="0" smtClean="0"/>
              <a:t>invocarla; </a:t>
            </a:r>
            <a:r>
              <a:rPr lang="it-IT" dirty="0"/>
              <a:t>inoltre riguarda esclusivamente i reati di cui </a:t>
            </a:r>
            <a:r>
              <a:rPr lang="it-IT" dirty="0" smtClean="0"/>
              <a:t>sopra, ne seguirà che il medico non potrà invocarla per altre tipologie di reati cui si può fare questione di linee guida (es: interruzione colposa di gravidanza ex art. 19 l. 194/1978)</a:t>
            </a:r>
          </a:p>
          <a:p>
            <a:r>
              <a:rPr lang="it-IT" dirty="0" smtClean="0"/>
              <a:t>Degna di nota è la clausola di salvaguardia: “</a:t>
            </a:r>
            <a:r>
              <a:rPr lang="it-IT" i="1" dirty="0"/>
              <a:t>sempre che le raccomandazioni previste dalle predette linee guida risultino adeguate alle specificità del caso </a:t>
            </a:r>
            <a:r>
              <a:rPr lang="it-IT" i="1" dirty="0" smtClean="0"/>
              <a:t>concreto”; </a:t>
            </a:r>
            <a:r>
              <a:rPr lang="it-IT" dirty="0" smtClean="0"/>
              <a:t>dunque il sanitario può derogare le linee guida quando vi siano fondati motivi. </a:t>
            </a:r>
            <a:endParaRPr lang="it-IT" dirty="0"/>
          </a:p>
          <a:p>
            <a:endParaRPr lang="it-IT" dirty="0" smtClean="0"/>
          </a:p>
          <a:p>
            <a:endParaRPr lang="it-IT" dirty="0"/>
          </a:p>
        </p:txBody>
      </p:sp>
    </p:spTree>
    <p:extLst>
      <p:ext uri="{BB962C8B-B14F-4D97-AF65-F5344CB8AC3E}">
        <p14:creationId xmlns:p14="http://schemas.microsoft.com/office/powerpoint/2010/main" val="1673148994"/>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Le novità procedurali introdotte dalla riforma Gelli </a:t>
            </a:r>
            <a:endParaRPr lang="it-IT" dirty="0"/>
          </a:p>
        </p:txBody>
      </p:sp>
      <p:sp>
        <p:nvSpPr>
          <p:cNvPr id="3" name="Segnaposto contenuto 2"/>
          <p:cNvSpPr>
            <a:spLocks noGrp="1"/>
          </p:cNvSpPr>
          <p:nvPr>
            <p:ph idx="1"/>
          </p:nvPr>
        </p:nvSpPr>
        <p:spPr/>
        <p:txBody>
          <a:bodyPr/>
          <a:lstStyle/>
          <a:p>
            <a:r>
              <a:rPr lang="it-IT" dirty="0" smtClean="0"/>
              <a:t>L’art. 15 della Leggi disciplina i criteri per la nomina dei consulenti tecnici e dei periti d’ufficio nei procedimenti civili e penali aventi ad oggetto la responsabilità sanitaria. </a:t>
            </a:r>
          </a:p>
          <a:p>
            <a:r>
              <a:rPr lang="it-IT" dirty="0" smtClean="0"/>
              <a:t>Tale articolo stabilisce che l’autorità giudiziaria è obbligata ad affidare l’espletamento della consulenza tecnica e della perizia ad un collegio            (composto da un medico legale e da uno o più specialisti che abbiano una conoscenza specifica e pratica nella disciplina oggetto del giudizio).</a:t>
            </a:r>
          </a:p>
          <a:p>
            <a:r>
              <a:rPr lang="it-IT" dirty="0" smtClean="0"/>
              <a:t>Viene prevista una razionalizzazione e professionalizzazione dei consulenti e dei periti: negli albi, infatti, dovranno essere indicate le specializzazioni degli iscritti esperti in medicina, la loro esperienza maturata, il numero degli incarichi loro conferiti ed altresì quelli revocati. </a:t>
            </a:r>
            <a:endParaRPr lang="it-IT" dirty="0"/>
          </a:p>
        </p:txBody>
      </p:sp>
    </p:spTree>
    <p:extLst>
      <p:ext uri="{BB962C8B-B14F-4D97-AF65-F5344CB8AC3E}">
        <p14:creationId xmlns:p14="http://schemas.microsoft.com/office/powerpoint/2010/main" val="1389931075"/>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Procedimenti per il risarcimento del danno da responsabilità medica: come funzionano?</a:t>
            </a:r>
            <a:endParaRPr lang="it-IT" dirty="0"/>
          </a:p>
        </p:txBody>
      </p:sp>
      <p:sp>
        <p:nvSpPr>
          <p:cNvPr id="3" name="Segnaposto contenuto 2"/>
          <p:cNvSpPr>
            <a:spLocks noGrp="1"/>
          </p:cNvSpPr>
          <p:nvPr>
            <p:ph idx="1"/>
          </p:nvPr>
        </p:nvSpPr>
        <p:spPr/>
        <p:txBody>
          <a:bodyPr/>
          <a:lstStyle/>
          <a:p>
            <a:r>
              <a:rPr lang="it-IT" dirty="0" smtClean="0"/>
              <a:t>L’art. 8 comma 1 e 2 della Legge Gelli, se da un lato offre un’alternativa alla mediazione ex art. 5, comma 1 bis, del </a:t>
            </a:r>
            <a:r>
              <a:rPr lang="it-IT" dirty="0" err="1" smtClean="0"/>
              <a:t>D.L.vo</a:t>
            </a:r>
            <a:r>
              <a:rPr lang="it-IT" dirty="0" smtClean="0"/>
              <a:t> n. 28 del 2010, dall’altra parte abolisce la procedura di negoziazione assistita ( art. 3, comma 1, del decreto legge 132/2014</a:t>
            </a:r>
          </a:p>
          <a:p>
            <a:r>
              <a:rPr lang="it-IT" dirty="0" smtClean="0"/>
              <a:t>Impone, dunque, quale condizione di procedibilità, per chi intende esercitare in giudizio un’azione relativa ad una controversia di risarcimento del danno derivante da responsabilità sanitaria, il ricorso ex art. 696 bis </a:t>
            </a:r>
            <a:r>
              <a:rPr lang="it-IT" dirty="0" err="1" smtClean="0"/>
              <a:t>c.p.c</a:t>
            </a:r>
            <a:r>
              <a:rPr lang="it-IT" dirty="0" smtClean="0"/>
              <a:t> dinnanzi al giudice competente, lasciando comunque intatta la possibilità di scegliere di avvalersi della condizione di procedibilità rappresentata dalla procedura di mediazione. </a:t>
            </a:r>
            <a:endParaRPr lang="it-IT" dirty="0"/>
          </a:p>
        </p:txBody>
      </p:sp>
    </p:spTree>
    <p:extLst>
      <p:ext uri="{BB962C8B-B14F-4D97-AF65-F5344CB8AC3E}">
        <p14:creationId xmlns:p14="http://schemas.microsoft.com/office/powerpoint/2010/main" val="284595291"/>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Iter che deve seguire il cittadino dopo aver subito una </a:t>
            </a:r>
            <a:r>
              <a:rPr lang="it-IT" i="1" dirty="0" err="1" smtClean="0"/>
              <a:t>malpractice</a:t>
            </a:r>
            <a:r>
              <a:rPr lang="it-IT" dirty="0" smtClean="0"/>
              <a:t> medica</a:t>
            </a:r>
            <a:endParaRPr lang="it-IT" dirty="0"/>
          </a:p>
        </p:txBody>
      </p:sp>
      <p:sp>
        <p:nvSpPr>
          <p:cNvPr id="3" name="Segnaposto contenuto 2"/>
          <p:cNvSpPr>
            <a:spLocks noGrp="1"/>
          </p:cNvSpPr>
          <p:nvPr>
            <p:ph idx="1"/>
          </p:nvPr>
        </p:nvSpPr>
        <p:spPr/>
        <p:txBody>
          <a:bodyPr/>
          <a:lstStyle/>
          <a:p>
            <a:r>
              <a:rPr lang="it-IT" dirty="0" smtClean="0"/>
              <a:t>Rivolgersi direttamente all’impresa assicurativa della struttura sanitaria o socio sanitaria pubblica o privata ( art. 12 Legge Gelli)</a:t>
            </a:r>
          </a:p>
          <a:p>
            <a:r>
              <a:rPr lang="it-IT" dirty="0" smtClean="0"/>
              <a:t>Procedimento di conciliazione obbligatoria ex art. 696 bis </a:t>
            </a:r>
            <a:r>
              <a:rPr lang="it-IT" dirty="0" err="1" smtClean="0"/>
              <a:t>c.p.c</a:t>
            </a:r>
            <a:r>
              <a:rPr lang="it-IT" dirty="0" smtClean="0"/>
              <a:t>, ex art. 8 della Legge Gelli oppure procedimento di mediazione ex art. 5, comma 1 bis, </a:t>
            </a:r>
            <a:r>
              <a:rPr lang="it-IT" dirty="0" err="1" smtClean="0"/>
              <a:t>D.L.vo</a:t>
            </a:r>
            <a:r>
              <a:rPr lang="it-IT" dirty="0" smtClean="0"/>
              <a:t> n. 28/2010</a:t>
            </a:r>
          </a:p>
          <a:p>
            <a:r>
              <a:rPr lang="it-IT" dirty="0" smtClean="0"/>
              <a:t>Ricorso contro la struttura sanitaria e/o nei confronti dell’esercente la professione sanitaria nelle forme del procedimento sommario ex art. 702 bis </a:t>
            </a:r>
            <a:r>
              <a:rPr lang="it-IT" dirty="0" err="1" smtClean="0"/>
              <a:t>c.p.c</a:t>
            </a:r>
            <a:endParaRPr lang="it-IT" dirty="0"/>
          </a:p>
        </p:txBody>
      </p:sp>
    </p:spTree>
    <p:extLst>
      <p:ext uri="{BB962C8B-B14F-4D97-AF65-F5344CB8AC3E}">
        <p14:creationId xmlns:p14="http://schemas.microsoft.com/office/powerpoint/2010/main" val="254517396"/>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8596668" cy="1611086"/>
          </a:xfrm>
        </p:spPr>
        <p:txBody>
          <a:bodyPr>
            <a:normAutofit fontScale="90000"/>
          </a:bodyPr>
          <a:lstStyle/>
          <a:p>
            <a:r>
              <a:rPr lang="it-IT" dirty="0" smtClean="0"/>
              <a:t>L’azione di responsabilità amministrativa o di rivalsa: l’art. 9 della legge 8 marzo 2017, n. 24</a:t>
            </a:r>
            <a:endParaRPr lang="it-IT" dirty="0"/>
          </a:p>
        </p:txBody>
      </p:sp>
      <p:sp>
        <p:nvSpPr>
          <p:cNvPr id="3" name="Segnaposto contenuto 2"/>
          <p:cNvSpPr>
            <a:spLocks noGrp="1"/>
          </p:cNvSpPr>
          <p:nvPr>
            <p:ph idx="1"/>
          </p:nvPr>
        </p:nvSpPr>
        <p:spPr>
          <a:xfrm>
            <a:off x="677334" y="2552474"/>
            <a:ext cx="8596668" cy="3880773"/>
          </a:xfrm>
        </p:spPr>
        <p:txBody>
          <a:bodyPr>
            <a:normAutofit lnSpcReduction="10000"/>
          </a:bodyPr>
          <a:lstStyle/>
          <a:p>
            <a:r>
              <a:rPr lang="it-IT" dirty="0" smtClean="0"/>
              <a:t>Stabilisce che l’azione di rivalsa può essere esercitata unicamente quando sia stato riconosciuto il dolo o la colpa grave dell’esercente la professione sanitaria</a:t>
            </a:r>
          </a:p>
          <a:p>
            <a:r>
              <a:rPr lang="it-IT" dirty="0" smtClean="0"/>
              <a:t>Lo scopo di questa norma è quello di canalizzare i costi risarcitori in capo alle strutture sanitarie private o nei confronti dell’impresa di assicurazione garante della medesima struttura, con conseguente esonero dei professionisti della normalità dei casi</a:t>
            </a:r>
          </a:p>
          <a:p>
            <a:r>
              <a:rPr lang="it-IT" dirty="0" smtClean="0"/>
              <a:t>In caso di danno o colpa grave il costo finale è condiviso tra il professionista e le strutture sanitarie, nei limiti del massimo del triplo della retribuzione lorda annua e potrebbe essere interamente riallocato in sede di rivalsa sul professionista in caso di accertamento del dolo</a:t>
            </a:r>
          </a:p>
          <a:p>
            <a:r>
              <a:rPr lang="it-IT" dirty="0" smtClean="0"/>
              <a:t>Il limite delle tre annualità lorde annue della misura della rivalsa, agevola la stipula di polizze assicurative a prezzi calmierati.</a:t>
            </a:r>
            <a:endParaRPr lang="it-IT" dirty="0"/>
          </a:p>
        </p:txBody>
      </p:sp>
    </p:spTree>
    <p:extLst>
      <p:ext uri="{BB962C8B-B14F-4D97-AF65-F5344CB8AC3E}">
        <p14:creationId xmlns:p14="http://schemas.microsoft.com/office/powerpoint/2010/main" val="810233012"/>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Profili concernenti l’assicurazione</a:t>
            </a:r>
            <a:endParaRPr lang="it-IT" dirty="0"/>
          </a:p>
        </p:txBody>
      </p:sp>
      <p:sp>
        <p:nvSpPr>
          <p:cNvPr id="3" name="Segnaposto contenuto 2"/>
          <p:cNvSpPr>
            <a:spLocks noGrp="1"/>
          </p:cNvSpPr>
          <p:nvPr>
            <p:ph idx="1"/>
          </p:nvPr>
        </p:nvSpPr>
        <p:spPr/>
        <p:txBody>
          <a:bodyPr>
            <a:normAutofit fontScale="92500" lnSpcReduction="10000"/>
          </a:bodyPr>
          <a:lstStyle/>
          <a:p>
            <a:r>
              <a:rPr lang="it-IT" dirty="0" smtClean="0"/>
              <a:t>All’art. 10 vengono previste quattro tipologie di obblighi assicurativi: </a:t>
            </a:r>
          </a:p>
          <a:p>
            <a:r>
              <a:rPr lang="it-IT" dirty="0" smtClean="0"/>
              <a:t>1) Per le strutture sanitarie e socio-sanitarie pubbliche e private vi è l’obbligo di assicurazione o di un’analoga misura (es. autoassicurazione) per la responsabilità civile verso i terzi e verso i prestatori d’opera;</a:t>
            </a:r>
          </a:p>
          <a:p>
            <a:r>
              <a:rPr lang="it-IT" dirty="0" smtClean="0"/>
              <a:t>2) Polizza assicurativa per la copertura della responsabilità civile verso i terzi degli esercenti le professioni sanitarie;</a:t>
            </a:r>
          </a:p>
          <a:p>
            <a:r>
              <a:rPr lang="it-IT" dirty="0" smtClean="0"/>
              <a:t>3) Ogni esercente la professione sanitaria, sia nelle strutture sanitarie e sociosanitarie private che in quelle pubbliche, dovrà stipulare una adeguata polizza assicurativa per la responsabilità civile per colpa grave, con oneri a proprio carico, per garantire efficacia sia all’azione di rivalsa che all’azione di responsabilità amministrativa previste dall’art. 9 della Legge Gelli; </a:t>
            </a:r>
          </a:p>
          <a:p>
            <a:r>
              <a:rPr lang="it-IT" dirty="0" smtClean="0"/>
              <a:t>4) Obbligo per le aziende, strutture o enti, di rendere nota, mediante la pubblicazione sul sito internet, la denominazione dell’impresa che presta la copertura assicurativa</a:t>
            </a:r>
            <a:endParaRPr lang="it-IT" dirty="0"/>
          </a:p>
        </p:txBody>
      </p:sp>
    </p:spTree>
    <p:extLst>
      <p:ext uri="{BB962C8B-B14F-4D97-AF65-F5344CB8AC3E}">
        <p14:creationId xmlns:p14="http://schemas.microsoft.com/office/powerpoint/2010/main" val="127316509"/>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smtClean="0"/>
              <a:t>Fine</a:t>
            </a:r>
            <a:endParaRPr lang="it-IT" dirty="0"/>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1930400"/>
            <a:ext cx="8383539" cy="3402621"/>
          </a:xfrm>
        </p:spPr>
      </p:pic>
    </p:spTree>
    <p:extLst>
      <p:ext uri="{BB962C8B-B14F-4D97-AF65-F5344CB8AC3E}">
        <p14:creationId xmlns:p14="http://schemas.microsoft.com/office/powerpoint/2010/main" val="213519578"/>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smtClean="0"/>
              <a:t>Il diritto alla salute: l’ampliamento dell’ambito della tutela nella Legge Gelli.</a:t>
            </a:r>
            <a:endParaRPr lang="it-IT" dirty="0"/>
          </a:p>
        </p:txBody>
      </p:sp>
      <p:sp>
        <p:nvSpPr>
          <p:cNvPr id="3" name="Segnaposto contenuto 2"/>
          <p:cNvSpPr>
            <a:spLocks noGrp="1"/>
          </p:cNvSpPr>
          <p:nvPr>
            <p:ph idx="1"/>
          </p:nvPr>
        </p:nvSpPr>
        <p:spPr/>
        <p:txBody>
          <a:bodyPr>
            <a:normAutofit/>
          </a:bodyPr>
          <a:lstStyle/>
          <a:p>
            <a:r>
              <a:rPr lang="it-IT" i="1" dirty="0"/>
              <a:t>“La Repubblica tutela la salute come fondamentale diritto dell’individuo e interesse della collettività, e garantisce cure gratuite agli indigenti”. </a:t>
            </a:r>
            <a:r>
              <a:rPr lang="it-IT" dirty="0" smtClean="0"/>
              <a:t>(art. 32 Cost.) </a:t>
            </a:r>
          </a:p>
          <a:p>
            <a:r>
              <a:rPr lang="it-IT" dirty="0" smtClean="0"/>
              <a:t>Il </a:t>
            </a:r>
            <a:r>
              <a:rPr lang="it-IT" dirty="0"/>
              <a:t>diritto alla salute ricomprende tre diverse situazioni soggettive: 1) il diritto dell’individuo all’integrità psico-fisica personale; 2) il diritto di prestazione sanitaria; 3) il diritto ad un ambiente salubre. </a:t>
            </a:r>
            <a:endParaRPr lang="it-IT" dirty="0" smtClean="0"/>
          </a:p>
          <a:p>
            <a:r>
              <a:rPr lang="it-IT" dirty="0"/>
              <a:t>La legge Gelli ha ampliato il suo ambito di tutela, ricomprendendovi anche il diritto alla sicurezza delle cure</a:t>
            </a:r>
            <a:r>
              <a:rPr lang="it-IT" dirty="0" smtClean="0"/>
              <a:t>.</a:t>
            </a:r>
            <a:endParaRPr lang="it-IT" dirty="0"/>
          </a:p>
          <a:p>
            <a:endParaRPr lang="it-IT" dirty="0"/>
          </a:p>
        </p:txBody>
      </p:sp>
    </p:spTree>
    <p:extLst>
      <p:ext uri="{BB962C8B-B14F-4D97-AF65-F5344CB8AC3E}">
        <p14:creationId xmlns:p14="http://schemas.microsoft.com/office/powerpoint/2010/main" val="1749513424"/>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a:t>Art. 1 “Sicurezza delle cure in sanità</a:t>
            </a:r>
            <a:r>
              <a:rPr lang="it-IT" dirty="0" smtClean="0"/>
              <a:t>”</a:t>
            </a:r>
            <a:endParaRPr lang="it-IT" dirty="0"/>
          </a:p>
        </p:txBody>
      </p:sp>
      <p:sp>
        <p:nvSpPr>
          <p:cNvPr id="7" name="Segnaposto contenuto 6"/>
          <p:cNvSpPr>
            <a:spLocks noGrp="1"/>
          </p:cNvSpPr>
          <p:nvPr>
            <p:ph idx="1"/>
          </p:nvPr>
        </p:nvSpPr>
        <p:spPr/>
        <p:txBody>
          <a:bodyPr/>
          <a:lstStyle/>
          <a:p>
            <a:r>
              <a:rPr lang="it-IT" i="1" dirty="0" smtClean="0"/>
              <a:t>1</a:t>
            </a:r>
            <a:r>
              <a:rPr lang="it-IT" i="1" dirty="0"/>
              <a:t>. </a:t>
            </a:r>
            <a:r>
              <a:rPr lang="it-IT" i="1" dirty="0" smtClean="0"/>
              <a:t>“La </a:t>
            </a:r>
            <a:r>
              <a:rPr lang="it-IT" i="1" dirty="0"/>
              <a:t>sicurezza delle cure è</a:t>
            </a:r>
            <a:r>
              <a:rPr lang="it-IT" i="1" dirty="0" smtClean="0"/>
              <a:t> </a:t>
            </a:r>
            <a:r>
              <a:rPr lang="it-IT" i="1" dirty="0"/>
              <a:t>parte costitutiva del diritto alla salute ed è</a:t>
            </a:r>
            <a:r>
              <a:rPr lang="it-IT" i="1" dirty="0" smtClean="0"/>
              <a:t> </a:t>
            </a:r>
            <a:r>
              <a:rPr lang="it-IT" i="1" dirty="0"/>
              <a:t>perseguita nell'interesse dell'individuo e della </a:t>
            </a:r>
            <a:r>
              <a:rPr lang="it-IT" i="1" dirty="0" smtClean="0"/>
              <a:t>collettività.”</a:t>
            </a:r>
          </a:p>
          <a:p>
            <a:r>
              <a:rPr lang="it-IT" i="1" dirty="0" smtClean="0"/>
              <a:t> </a:t>
            </a:r>
            <a:r>
              <a:rPr lang="it-IT" i="1" dirty="0"/>
              <a:t>2. </a:t>
            </a:r>
            <a:r>
              <a:rPr lang="it-IT" i="1" dirty="0" smtClean="0"/>
              <a:t>“La </a:t>
            </a:r>
            <a:r>
              <a:rPr lang="it-IT" i="1" dirty="0"/>
              <a:t>sicurezza delle cure si realizza anche mediante l'insieme di tutte le </a:t>
            </a:r>
            <a:r>
              <a:rPr lang="it-IT" i="1" dirty="0" smtClean="0"/>
              <a:t>attività </a:t>
            </a:r>
            <a:r>
              <a:rPr lang="it-IT" i="1" dirty="0"/>
              <a:t>finalizzate alla prevenzione e alla gestione del rischio connesso all'erogazione di prestazioni sanitarie e l'utilizzo appropriato delle risorse strutturali, tecnologiche e organizzative</a:t>
            </a:r>
            <a:r>
              <a:rPr lang="it-IT" i="1" dirty="0" smtClean="0"/>
              <a:t>."</a:t>
            </a:r>
          </a:p>
          <a:p>
            <a:r>
              <a:rPr lang="it-IT" i="1" dirty="0" smtClean="0"/>
              <a:t>3</a:t>
            </a:r>
            <a:r>
              <a:rPr lang="it-IT" i="1" dirty="0"/>
              <a:t>. </a:t>
            </a:r>
            <a:r>
              <a:rPr lang="it-IT" i="1" dirty="0" smtClean="0"/>
              <a:t>“Alle attività di </a:t>
            </a:r>
            <a:r>
              <a:rPr lang="it-IT" i="1" dirty="0"/>
              <a:t>prevenzione del rischio messe in atto dalle strutture sanitarie e sociosanitarie, pubbliche e private, </a:t>
            </a:r>
            <a:r>
              <a:rPr lang="it-IT" i="1" dirty="0" smtClean="0"/>
              <a:t>è tenuto </a:t>
            </a:r>
            <a:r>
              <a:rPr lang="it-IT" i="1" dirty="0"/>
              <a:t>a concorrere tutto il personale, compresi i liberi professionisti che vi operano in regime di convenzione con il Servizio sanitario nazionale</a:t>
            </a:r>
            <a:r>
              <a:rPr lang="it-IT" i="1" dirty="0" smtClean="0"/>
              <a:t>.”</a:t>
            </a:r>
            <a:endParaRPr lang="it-IT" i="1" dirty="0"/>
          </a:p>
        </p:txBody>
      </p:sp>
    </p:spTree>
    <p:extLst>
      <p:ext uri="{BB962C8B-B14F-4D97-AF65-F5344CB8AC3E}">
        <p14:creationId xmlns:p14="http://schemas.microsoft.com/office/powerpoint/2010/main" val="685029394"/>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77334" y="609600"/>
            <a:ext cx="8596668" cy="1634836"/>
          </a:xfrm>
        </p:spPr>
        <p:txBody>
          <a:bodyPr>
            <a:normAutofit fontScale="90000"/>
          </a:bodyPr>
          <a:lstStyle/>
          <a:p>
            <a:r>
              <a:rPr lang="it-IT" dirty="0" smtClean="0"/>
              <a:t>L’ambito civilistico: cosa cambia per le strutture sanitarie pubbliche o private e dei medici liberi professionisti?</a:t>
            </a:r>
            <a:endParaRPr lang="it-IT" dirty="0"/>
          </a:p>
        </p:txBody>
      </p:sp>
      <p:sp>
        <p:nvSpPr>
          <p:cNvPr id="3" name="Segnaposto contenuto 2"/>
          <p:cNvSpPr>
            <a:spLocks noGrp="1"/>
          </p:cNvSpPr>
          <p:nvPr>
            <p:ph idx="1"/>
          </p:nvPr>
        </p:nvSpPr>
        <p:spPr>
          <a:xfrm>
            <a:off x="677334" y="2599976"/>
            <a:ext cx="8596668" cy="3880773"/>
          </a:xfrm>
        </p:spPr>
        <p:txBody>
          <a:bodyPr>
            <a:normAutofit lnSpcReduction="10000"/>
          </a:bodyPr>
          <a:lstStyle/>
          <a:p>
            <a:r>
              <a:rPr lang="it-IT" dirty="0" smtClean="0"/>
              <a:t>La Legge Gelli all’art. 7 ci parla della responsabilità civile della struttura e dell’ esercente la professione sanitaria.</a:t>
            </a:r>
          </a:p>
          <a:p>
            <a:r>
              <a:rPr lang="it-IT" dirty="0" smtClean="0"/>
              <a:t>La </a:t>
            </a:r>
            <a:r>
              <a:rPr lang="it-IT" dirty="0"/>
              <a:t>struttura sanitaria o sociosanitaria pubblica o privata che, nell'adempimento della propria obbligazione, si avvalga dell'opera di esercenti la professione sanitaria, anche se scelti dal paziente e ancorché non dipendenti della struttura stessa, risponde, ai sensi degli articoli 1218 e 1228 del codice civile, delle loro condotte dolose o </a:t>
            </a:r>
            <a:r>
              <a:rPr lang="it-IT" dirty="0" smtClean="0"/>
              <a:t>colpose. </a:t>
            </a:r>
          </a:p>
          <a:p>
            <a:r>
              <a:rPr lang="it-IT" dirty="0" smtClean="0"/>
              <a:t>L’onere della prova continuerà a spettare all’ente ospedaliero e la prescrizione dell’azione è decennale. In tal modo il paziente, per ottenere un risarcimento, è incentivato a rifarsi sul soggetto economicamente più solido, ossia sulla struttura pubblica. </a:t>
            </a:r>
          </a:p>
          <a:p>
            <a:r>
              <a:rPr lang="it-IT" dirty="0" smtClean="0"/>
              <a:t>C’è dunque continuità tra la precedente Legge Balduzzi e la nuova Legge Gelli.</a:t>
            </a:r>
            <a:endParaRPr lang="it-IT" dirty="0"/>
          </a:p>
        </p:txBody>
      </p:sp>
    </p:spTree>
    <p:extLst>
      <p:ext uri="{BB962C8B-B14F-4D97-AF65-F5344CB8AC3E}">
        <p14:creationId xmlns:p14="http://schemas.microsoft.com/office/powerpoint/2010/main" val="894380149"/>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smtClean="0"/>
              <a:t>La responsabilità del sanitario: profili innovativi.</a:t>
            </a:r>
            <a:endParaRPr lang="it-IT" dirty="0"/>
          </a:p>
        </p:txBody>
      </p:sp>
      <p:sp>
        <p:nvSpPr>
          <p:cNvPr id="3" name="Segnaposto contenuto 2"/>
          <p:cNvSpPr>
            <a:spLocks noGrp="1"/>
          </p:cNvSpPr>
          <p:nvPr>
            <p:ph idx="1"/>
          </p:nvPr>
        </p:nvSpPr>
        <p:spPr/>
        <p:txBody>
          <a:bodyPr/>
          <a:lstStyle/>
          <a:p>
            <a:r>
              <a:rPr lang="it-IT" dirty="0" smtClean="0"/>
              <a:t>La responsabilità del sanitario dipendente da un ente ospedaliero ora viene inclusa nell’alveo dell’art. 2043 c.c., ossia della responsabilità extracontrattuale, con l’ulteriore precisazione che è fatto salvo il caso in cu il professionista abbia agito nell’adempimento di un’obbligazione contrattuale con lo stesso paziente.</a:t>
            </a:r>
          </a:p>
          <a:p>
            <a:r>
              <a:rPr lang="it-IT" dirty="0" smtClean="0"/>
              <a:t>In tal caso, spetterà al paziente dimostrare sia di aver subito un danno, sia la sussistenza del nesso causale tra danno e condotta, entro il breve termine quinquennale di prescrizione. </a:t>
            </a:r>
            <a:endParaRPr lang="it-IT" dirty="0"/>
          </a:p>
        </p:txBody>
      </p:sp>
    </p:spTree>
    <p:extLst>
      <p:ext uri="{BB962C8B-B14F-4D97-AF65-F5344CB8AC3E}">
        <p14:creationId xmlns:p14="http://schemas.microsoft.com/office/powerpoint/2010/main" val="317814338"/>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Ovvero?</a:t>
            </a:r>
            <a:endParaRPr lang="it-IT" dirty="0"/>
          </a:p>
        </p:txBody>
      </p:sp>
      <p:sp>
        <p:nvSpPr>
          <p:cNvPr id="3" name="Segnaposto contenuto 2"/>
          <p:cNvSpPr>
            <a:spLocks noGrp="1"/>
          </p:cNvSpPr>
          <p:nvPr>
            <p:ph sz="half" idx="1"/>
          </p:nvPr>
        </p:nvSpPr>
        <p:spPr/>
        <p:txBody>
          <a:bodyPr>
            <a:normAutofit/>
          </a:bodyPr>
          <a:lstStyle/>
          <a:p>
            <a:r>
              <a:rPr lang="it-IT" dirty="0" smtClean="0"/>
              <a:t>Se il paziente dovesse agire nei confronti del solo medico con il quale è venuto in contatto tramite la struttura sanitaria, senza allegare la conclusione del contratto con il convenuto, la responsabilità del medico sarà ex art. 2043 (c.d. aquiliana) e graverà sull’attore l’onere della prova.</a:t>
            </a:r>
            <a:endParaRPr lang="it-IT" dirty="0"/>
          </a:p>
        </p:txBody>
      </p:sp>
      <p:sp>
        <p:nvSpPr>
          <p:cNvPr id="4" name="Segnaposto contenuto 3"/>
          <p:cNvSpPr>
            <a:spLocks noGrp="1"/>
          </p:cNvSpPr>
          <p:nvPr>
            <p:ph sz="half" idx="2"/>
          </p:nvPr>
        </p:nvSpPr>
        <p:spPr/>
        <p:txBody>
          <a:bodyPr>
            <a:normAutofit/>
          </a:bodyPr>
          <a:lstStyle/>
          <a:p>
            <a:pPr marL="0" marR="0" lvl="0" indent="0" defTabSz="914400" eaLnBrk="1" fontAlgn="auto" latinLnBrk="0" hangingPunct="1">
              <a:lnSpc>
                <a:spcPct val="100000"/>
              </a:lnSpc>
              <a:spcBef>
                <a:spcPts val="0"/>
              </a:spcBef>
              <a:spcAft>
                <a:spcPts val="0"/>
              </a:spcAft>
              <a:buClrTx/>
              <a:buSzTx/>
              <a:buFontTx/>
              <a:buNone/>
              <a:tabLst/>
              <a:defRPr/>
            </a:pPr>
            <a:r>
              <a:rPr lang="it-IT" dirty="0" smtClean="0"/>
              <a:t>Se invece, il paziente, convenisse in giudizio oltre al medico anche la struttura sanitaria presso la quale lo stesso ha operato, la disciplina della responsabilità andrà distinta con diverso atteggiarsi dell’onere probatorio e del termine di prescrizione. Il fatto dannoso è unico e, qualora le domande risultassero fondate all’esito del giudizio, le parti saranno tenute in solido al risarcimento del danno ex. art. 2055 c.c.</a:t>
            </a:r>
            <a:endParaRPr lang="it-IT" dirty="0"/>
          </a:p>
        </p:txBody>
      </p:sp>
    </p:spTree>
    <p:extLst>
      <p:ext uri="{BB962C8B-B14F-4D97-AF65-F5344CB8AC3E}">
        <p14:creationId xmlns:p14="http://schemas.microsoft.com/office/powerpoint/2010/main" val="559142624"/>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Il paziente danneggiato: cosa può fare?</a:t>
            </a:r>
            <a:endParaRPr lang="it-IT" dirty="0"/>
          </a:p>
        </p:txBody>
      </p:sp>
      <p:sp>
        <p:nvSpPr>
          <p:cNvPr id="3" name="Segnaposto contenuto 2"/>
          <p:cNvSpPr>
            <a:spLocks noGrp="1"/>
          </p:cNvSpPr>
          <p:nvPr>
            <p:ph sz="half" idx="1"/>
          </p:nvPr>
        </p:nvSpPr>
        <p:spPr/>
        <p:txBody>
          <a:bodyPr>
            <a:normAutofit/>
          </a:bodyPr>
          <a:lstStyle/>
          <a:p>
            <a:r>
              <a:rPr lang="it-IT" dirty="0" smtClean="0"/>
              <a:t>Potrà agire in via aquiliana nei confronti del medico o con un’azione ex art. 1218 c.c. </a:t>
            </a:r>
            <a:endParaRPr lang="it-IT" dirty="0"/>
          </a:p>
        </p:txBody>
      </p:sp>
      <p:sp>
        <p:nvSpPr>
          <p:cNvPr id="4" name="Segnaposto contenuto 3"/>
          <p:cNvSpPr>
            <a:spLocks noGrp="1"/>
          </p:cNvSpPr>
          <p:nvPr>
            <p:ph sz="half" idx="2"/>
          </p:nvPr>
        </p:nvSpPr>
        <p:spPr/>
        <p:txBody>
          <a:bodyPr>
            <a:normAutofit/>
          </a:bodyPr>
          <a:lstStyle/>
          <a:p>
            <a:r>
              <a:rPr lang="it-IT" dirty="0" smtClean="0"/>
              <a:t>Potrà agire ex art. 1228 c.c. nei confronti della struttura sanitaria. </a:t>
            </a:r>
          </a:p>
          <a:p>
            <a:r>
              <a:rPr lang="it-IT" dirty="0" smtClean="0"/>
              <a:t>In tal caso, potrà sfruttare il più favorevole regime probatorio, e, qualora sia già decorso il termine prescrizionale per agire ex art. 2043 c.c. nei confronti del medico, potrà sempre esperire l’azione contrattuale nei confronti della struttura presso la quale il sanitario presta il </a:t>
            </a:r>
            <a:r>
              <a:rPr lang="it-IT" smtClean="0"/>
              <a:t>suo servizio.</a:t>
            </a:r>
            <a:endParaRPr lang="it-IT" dirty="0" smtClean="0"/>
          </a:p>
        </p:txBody>
      </p:sp>
    </p:spTree>
    <p:extLst>
      <p:ext uri="{BB962C8B-B14F-4D97-AF65-F5344CB8AC3E}">
        <p14:creationId xmlns:p14="http://schemas.microsoft.com/office/powerpoint/2010/main" val="714675358"/>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olo 9"/>
          <p:cNvSpPr>
            <a:spLocks noGrp="1"/>
          </p:cNvSpPr>
          <p:nvPr>
            <p:ph type="title"/>
          </p:nvPr>
        </p:nvSpPr>
        <p:spPr>
          <a:xfrm>
            <a:off x="677334" y="609600"/>
            <a:ext cx="8596668" cy="1991096"/>
          </a:xfrm>
        </p:spPr>
        <p:txBody>
          <a:bodyPr>
            <a:normAutofit fontScale="90000"/>
          </a:bodyPr>
          <a:lstStyle/>
          <a:p>
            <a:r>
              <a:rPr lang="it-IT" dirty="0" smtClean="0"/>
              <a:t>La responsabilità penale medica alla luce della Riforma Gelli: bilanciamento tra la piena tutela del paziente e la serenità del medico</a:t>
            </a:r>
            <a:endParaRPr lang="it-IT" dirty="0"/>
          </a:p>
        </p:txBody>
      </p:sp>
      <p:sp>
        <p:nvSpPr>
          <p:cNvPr id="11" name="Segnaposto contenuto 10"/>
          <p:cNvSpPr>
            <a:spLocks noGrp="1"/>
          </p:cNvSpPr>
          <p:nvPr>
            <p:ph idx="1"/>
          </p:nvPr>
        </p:nvSpPr>
        <p:spPr>
          <a:xfrm>
            <a:off x="677334" y="2766230"/>
            <a:ext cx="8596668" cy="3880773"/>
          </a:xfrm>
        </p:spPr>
        <p:txBody>
          <a:bodyPr/>
          <a:lstStyle/>
          <a:p>
            <a:r>
              <a:rPr lang="it-IT" dirty="0" smtClean="0"/>
              <a:t>Le novità della legge Gelli riguardano in particolar modo il settore penale. Il testo normativo, infatti, ridisegna i confini della colpa medica. </a:t>
            </a:r>
          </a:p>
          <a:p>
            <a:r>
              <a:rPr lang="it-IT" dirty="0" smtClean="0"/>
              <a:t>L’art. 6, al primo comma apporta una modifica al codice penale, introducendo l’art. 590 </a:t>
            </a:r>
            <a:r>
              <a:rPr lang="it-IT" dirty="0" err="1" smtClean="0"/>
              <a:t>sexies</a:t>
            </a:r>
            <a:r>
              <a:rPr lang="it-IT" dirty="0" smtClean="0"/>
              <a:t> rubricato </a:t>
            </a:r>
            <a:r>
              <a:rPr lang="it-IT" i="1" dirty="0" smtClean="0"/>
              <a:t>“Responsabilità colposa per morte o lesioni personali in ambito sanitario”.</a:t>
            </a:r>
          </a:p>
          <a:p>
            <a:r>
              <a:rPr lang="it-IT" dirty="0" smtClean="0"/>
              <a:t>Con tale articolo il legislatore prosegue il lavoro iniziato dalla legge Balduzzi: limitare la responsabilità penale del medico e di conseguenza ridurre il fenomeno della medicina difensiva. </a:t>
            </a:r>
            <a:endParaRPr lang="it-IT" dirty="0"/>
          </a:p>
        </p:txBody>
      </p:sp>
    </p:spTree>
    <p:extLst>
      <p:ext uri="{BB962C8B-B14F-4D97-AF65-F5344CB8AC3E}">
        <p14:creationId xmlns:p14="http://schemas.microsoft.com/office/powerpoint/2010/main" val="109679595"/>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title"/>
          </p:nvPr>
        </p:nvSpPr>
        <p:spPr/>
        <p:txBody>
          <a:bodyPr/>
          <a:lstStyle/>
          <a:p>
            <a:r>
              <a:rPr lang="it-IT" dirty="0" smtClean="0"/>
              <a:t>L’art. 590 </a:t>
            </a:r>
            <a:r>
              <a:rPr lang="it-IT" dirty="0" err="1" smtClean="0"/>
              <a:t>sexies</a:t>
            </a:r>
            <a:r>
              <a:rPr lang="it-IT" dirty="0" smtClean="0"/>
              <a:t> del Codice Penale</a:t>
            </a:r>
            <a:endParaRPr lang="it-IT" dirty="0"/>
          </a:p>
        </p:txBody>
      </p:sp>
      <p:sp>
        <p:nvSpPr>
          <p:cNvPr id="5" name="Segnaposto contenuto 4"/>
          <p:cNvSpPr>
            <a:spLocks noGrp="1"/>
          </p:cNvSpPr>
          <p:nvPr>
            <p:ph idx="1"/>
          </p:nvPr>
        </p:nvSpPr>
        <p:spPr/>
        <p:txBody>
          <a:bodyPr/>
          <a:lstStyle/>
          <a:p>
            <a:r>
              <a:rPr lang="it-IT" i="1" dirty="0" smtClean="0"/>
              <a:t>“Se </a:t>
            </a:r>
            <a:r>
              <a:rPr lang="it-IT" i="1" dirty="0"/>
              <a:t>i fatti di cui agli articoli 589 e 590 sono commessi nell’esercizio della professione sanitaria, si applicano le pene ivi previste salvo quanto disposto dal secondo comma</a:t>
            </a:r>
            <a:r>
              <a:rPr lang="it-IT" i="1" dirty="0" smtClean="0"/>
              <a:t>.”</a:t>
            </a:r>
            <a:endParaRPr lang="it-IT" i="1" dirty="0"/>
          </a:p>
          <a:p>
            <a:r>
              <a:rPr lang="it-IT" i="1" dirty="0" smtClean="0"/>
              <a:t>“Qualora </a:t>
            </a:r>
            <a:r>
              <a:rPr lang="it-IT" i="1" dirty="0"/>
              <a:t>l’evento si sia verificato a causa di imperizia, la punibilità è esclusa quando sono rispettate le raccomandazioni previste dalle linee guida come definite e pubblicate ai sensi di legge ovvero, in mancanza di queste, le buone pratiche clinico-assistenziali, sempre che le raccomandazioni previste dalle predette linee guida risultino adeguate alle specificità del caso concreto</a:t>
            </a:r>
            <a:r>
              <a:rPr lang="it-IT" i="1" dirty="0" smtClean="0"/>
              <a:t>.”</a:t>
            </a:r>
            <a:r>
              <a:rPr lang="it-IT" i="1" dirty="0"/>
              <a:t> </a:t>
            </a:r>
          </a:p>
        </p:txBody>
      </p:sp>
    </p:spTree>
    <p:extLst>
      <p:ext uri="{BB962C8B-B14F-4D97-AF65-F5344CB8AC3E}">
        <p14:creationId xmlns:p14="http://schemas.microsoft.com/office/powerpoint/2010/main" val="843984039"/>
      </p:ext>
    </p:extLst>
  </p:cSld>
  <p:clrMapOvr>
    <a:masterClrMapping/>
  </p:clrMapOvr>
  <mc:AlternateContent xmlns:mc="http://schemas.openxmlformats.org/markup-compatibility/2006">
    <mc:Choice xmlns:p14="http://schemas.microsoft.com/office/powerpoint/2010/main" Requires="p14">
      <p:transition spd="slow" p14:dur="5000" advTm="6140">
        <p:split orient="vert"/>
      </p:transition>
    </mc:Choice>
    <mc:Fallback>
      <p:transition spd="slow" advTm="6140">
        <p:split orient="vert"/>
      </p:transition>
    </mc:Fallback>
  </mc:AlternateContent>
  <p:timing>
    <p:tnLst>
      <p:par>
        <p:cTn id="1" dur="indefinite" restart="never" nodeType="tmRoot"/>
      </p:par>
    </p:tnLst>
  </p:timing>
</p:sld>
</file>

<file path=ppt/theme/theme1.xml><?xml version="1.0" encoding="utf-8"?>
<a:theme xmlns:a="http://schemas.openxmlformats.org/drawingml/2006/main" name="Sfaccettatura">
  <a:themeElements>
    <a:clrScheme name="Sfaccettatur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Sfaccettatur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faccettatur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297</TotalTime>
  <Words>1796</Words>
  <Application>Microsoft Macintosh PowerPoint</Application>
  <PresentationFormat>Widescreen</PresentationFormat>
  <Paragraphs>64</Paragraphs>
  <Slides>17</Slides>
  <Notes>2</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17</vt:i4>
      </vt:variant>
    </vt:vector>
  </HeadingPairs>
  <TitlesOfParts>
    <vt:vector size="22" baseType="lpstr">
      <vt:lpstr>Calibri</vt:lpstr>
      <vt:lpstr>Trebuchet MS</vt:lpstr>
      <vt:lpstr>Wingdings 3</vt:lpstr>
      <vt:lpstr>Arial</vt:lpstr>
      <vt:lpstr>Sfaccettatura</vt:lpstr>
      <vt:lpstr>Legge Gelli   Legge 8 marzo 2017 n. 24 recante "Disposizioni in materia di sicurezza delle cure e della persona assistita, nonché in materia di responsabilità professionale degli esercenti le professioni sanitarie" </vt:lpstr>
      <vt:lpstr>Il diritto alla salute: l’ampliamento dell’ambito della tutela nella Legge Gelli.</vt:lpstr>
      <vt:lpstr>Art. 1 “Sicurezza delle cure in sanità”</vt:lpstr>
      <vt:lpstr>L’ambito civilistico: cosa cambia per le strutture sanitarie pubbliche o private e dei medici liberi professionisti?</vt:lpstr>
      <vt:lpstr>La responsabilità del sanitario: profili innovativi.</vt:lpstr>
      <vt:lpstr>Ovvero?</vt:lpstr>
      <vt:lpstr>Il paziente danneggiato: cosa può fare?</vt:lpstr>
      <vt:lpstr>La responsabilità penale medica alla luce della Riforma Gelli: bilanciamento tra la piena tutela del paziente e la serenità del medico</vt:lpstr>
      <vt:lpstr>L’art. 590 sexies del Codice Penale</vt:lpstr>
      <vt:lpstr>Aspetti rilevanti dell’art. 590 sexies comma 1</vt:lpstr>
      <vt:lpstr>Aspetti rilevanti dell’art. 590 sexies comma 2</vt:lpstr>
      <vt:lpstr>Le novità procedurali introdotte dalla riforma Gelli </vt:lpstr>
      <vt:lpstr>Procedimenti per il risarcimento del danno da responsabilità medica: come funzionano?</vt:lpstr>
      <vt:lpstr>Iter che deve seguire il cittadino dopo aver subito una malpractice medica</vt:lpstr>
      <vt:lpstr>L’azione di responsabilità amministrativa o di rivalsa: l’art. 9 della legge 8 marzo 2017, n. 24</vt:lpstr>
      <vt:lpstr>Profili concernenti l’assicurazione</vt:lpstr>
      <vt:lpstr>Fine</vt:lpstr>
    </vt:vector>
  </TitlesOfParts>
  <Company/>
  <LinksUpToDate>false</LinksUpToDate>
  <SharedDoc>false</SharedDoc>
  <HyperlinksChanged>false</HyperlinksChanged>
  <AppVersion>15.0033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Legge Gelli </dc:title>
  <dc:creator>Juri Lauro</dc:creator>
  <cp:lastModifiedBy>Juri Lauro</cp:lastModifiedBy>
  <cp:revision>28</cp:revision>
  <dcterms:created xsi:type="dcterms:W3CDTF">2017-11-11T13:03:20Z</dcterms:created>
  <dcterms:modified xsi:type="dcterms:W3CDTF">2017-11-15T16:19:14Z</dcterms:modified>
</cp:coreProperties>
</file>